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7" r:id="rId11"/>
    <p:sldId id="265" r:id="rId12"/>
    <p:sldId id="266" r:id="rId13"/>
    <p:sldId id="267" r:id="rId14"/>
    <p:sldId id="268" r:id="rId15"/>
    <p:sldId id="302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0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04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305" r:id="rId40"/>
    <p:sldId id="290" r:id="rId41"/>
    <p:sldId id="291" r:id="rId42"/>
    <p:sldId id="292" r:id="rId43"/>
    <p:sldId id="308" r:id="rId44"/>
    <p:sldId id="293" r:id="rId45"/>
    <p:sldId id="295" r:id="rId46"/>
    <p:sldId id="296" r:id="rId47"/>
    <p:sldId id="306" r:id="rId48"/>
    <p:sldId id="297" r:id="rId49"/>
    <p:sldId id="298" r:id="rId50"/>
    <p:sldId id="299" r:id="rId51"/>
    <p:sldId id="300" r:id="rId52"/>
    <p:sldId id="30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E6B"/>
    <a:srgbClr val="F3FFC8"/>
    <a:srgbClr val="50790F"/>
    <a:srgbClr val="A4DDD4"/>
    <a:srgbClr val="258C84"/>
    <a:srgbClr val="F2DBED"/>
    <a:srgbClr val="7B628B"/>
    <a:srgbClr val="EDCBC8"/>
    <a:srgbClr val="AF89B1"/>
    <a:srgbClr val="4FC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9" d="100"/>
          <a:sy n="139" d="100"/>
        </p:scale>
        <p:origin x="-408" y="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0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0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8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50790F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50790F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6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2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1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4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9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50790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50790F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6A9F-23CE-B943-BC4D-D453D888F8DA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50790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851919"/>
            <a:ext cx="8423211" cy="1171603"/>
          </a:xfrm>
          <a:prstGeom prst="rect">
            <a:avLst/>
          </a:prstGeom>
          <a:solidFill>
            <a:srgbClr val="C8EE6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Literary Devices &amp; Figures of Speech</a:t>
            </a:r>
          </a:p>
          <a:p>
            <a:pPr algn="ctr">
              <a:lnSpc>
                <a:spcPct val="50000"/>
              </a:lnSpc>
            </a:pP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Reflect/Journal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vocabulary journal/reflection should be at least three sentences long. You can use these questions to help get you started. 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/>
              <a:t>What did </a:t>
            </a:r>
            <a:r>
              <a:rPr lang="en-US" sz="2400" dirty="0" smtClean="0"/>
              <a:t>you learn </a:t>
            </a:r>
            <a:r>
              <a:rPr lang="en-US" sz="2400" dirty="0"/>
              <a:t>about the words?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word did </a:t>
            </a:r>
            <a:r>
              <a:rPr lang="en-US" sz="2400" dirty="0" smtClean="0"/>
              <a:t>you not </a:t>
            </a:r>
            <a:r>
              <a:rPr lang="en-US" sz="2400" dirty="0"/>
              <a:t>know prior to this week?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do these words relate to one another?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will knowing these words help </a:t>
            </a:r>
            <a:r>
              <a:rPr lang="en-US" sz="2400" dirty="0" smtClean="0"/>
              <a:t>you succeed </a:t>
            </a:r>
            <a:r>
              <a:rPr lang="en-US" sz="2400" dirty="0"/>
              <a:t>in an academic setting?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Friday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Fridays, we will take a quick test on five vocabulary words from the week. </a:t>
            </a:r>
          </a:p>
          <a:p>
            <a:r>
              <a:rPr lang="en-US" dirty="0" smtClean="0"/>
              <a:t>After the test, you’ll record your score and write down the words you still need to study.</a:t>
            </a:r>
            <a:endParaRPr lang="en-US" dirty="0"/>
          </a:p>
          <a:p>
            <a:r>
              <a:rPr lang="en-US" dirty="0" smtClean="0"/>
              <a:t>As we continue with new words, make sure you go back and revisit the words you still need to learn.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50790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851919"/>
            <a:ext cx="8423211" cy="1171603"/>
          </a:xfrm>
          <a:prstGeom prst="rect">
            <a:avLst/>
          </a:prstGeom>
          <a:solidFill>
            <a:srgbClr val="C8EE6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 smtClean="0">
                <a:latin typeface="Century Gothic"/>
                <a:cs typeface="Century Gothic"/>
              </a:rPr>
              <a:t>Literary Devices &amp; Figures of Speech</a:t>
            </a:r>
          </a:p>
          <a:p>
            <a:pPr algn="ctr">
              <a:lnSpc>
                <a:spcPct val="50000"/>
              </a:lnSpc>
            </a:pP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50790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#1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C8EE6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Literary Devices &amp; Figures of Speech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Allegory</a:t>
            </a:r>
          </a:p>
          <a:p>
            <a:r>
              <a:rPr lang="en-US" dirty="0" smtClean="0"/>
              <a:t>Alliteration</a:t>
            </a:r>
          </a:p>
          <a:p>
            <a:r>
              <a:rPr lang="en-US" dirty="0" smtClean="0"/>
              <a:t>Allusion</a:t>
            </a:r>
          </a:p>
          <a:p>
            <a:r>
              <a:rPr lang="en-US" dirty="0" smtClean="0"/>
              <a:t>Analogy</a:t>
            </a:r>
          </a:p>
          <a:p>
            <a:r>
              <a:rPr lang="en-US" dirty="0" smtClean="0"/>
              <a:t>Anecdote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Allegory</a:t>
            </a:r>
          </a:p>
          <a:p>
            <a:pPr marL="919163" indent="-349250"/>
            <a:r>
              <a:rPr lang="en-US" dirty="0" smtClean="0"/>
              <a:t>Alliteration</a:t>
            </a:r>
          </a:p>
          <a:p>
            <a:pPr marL="919163" indent="-349250"/>
            <a:r>
              <a:rPr lang="en-US" dirty="0" smtClean="0"/>
              <a:t>Allusion</a:t>
            </a:r>
          </a:p>
          <a:p>
            <a:pPr marL="919163" indent="-349250"/>
            <a:r>
              <a:rPr lang="en-US" dirty="0" smtClean="0"/>
              <a:t>Analogy</a:t>
            </a:r>
          </a:p>
          <a:p>
            <a:pPr marL="919163" indent="-349250"/>
            <a:r>
              <a:rPr lang="en-US" dirty="0" smtClean="0"/>
              <a:t>Anecdote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0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Allegory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 algn="ctr">
              <a:buNone/>
            </a:pPr>
            <a:r>
              <a:rPr lang="en-US" sz="5400" dirty="0"/>
              <a:t>a story, poem, or picture that can be interpreted to reveal a hidden meaning, typically a moral or political one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7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Alliteration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the </a:t>
            </a:r>
            <a:r>
              <a:rPr lang="en-US" sz="5400" dirty="0" smtClean="0"/>
              <a:t>repetition of </a:t>
            </a:r>
            <a:r>
              <a:rPr lang="en-US" sz="5400" dirty="0"/>
              <a:t>the same letter or sound at the beginning of adjacent or closely connected words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7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Allusion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 algn="ctr">
              <a:buNone/>
            </a:pPr>
            <a:r>
              <a:rPr lang="en-US" sz="5400" dirty="0"/>
              <a:t>a brief and indirect reference to a person, place, thing or idea of historical, cultural, literary or political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353201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Analogy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comparison between two things, typically on the basis of their structure and for the purpose of explanation or clarification</a:t>
            </a:r>
          </a:p>
        </p:txBody>
      </p:sp>
    </p:spTree>
    <p:extLst>
      <p:ext uri="{BB962C8B-B14F-4D97-AF65-F5344CB8AC3E}">
        <p14:creationId xmlns:p14="http://schemas.microsoft.com/office/powerpoint/2010/main" val="224391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Academic vocabulary </a:t>
            </a:r>
            <a:r>
              <a:rPr lang="en-US" dirty="0" smtClean="0"/>
              <a:t>refers to words that you will likely encounter in an academic setting.</a:t>
            </a:r>
          </a:p>
          <a:p>
            <a:endParaRPr lang="en-US" dirty="0" smtClean="0"/>
          </a:p>
          <a:p>
            <a:r>
              <a:rPr lang="en-US" b="1" dirty="0" smtClean="0"/>
              <a:t>Academic vocabulary </a:t>
            </a:r>
            <a:r>
              <a:rPr lang="en-US" dirty="0" smtClean="0"/>
              <a:t>shows up in text books, standardized tests, and in instructions for school assignments.</a:t>
            </a:r>
          </a:p>
          <a:p>
            <a:endParaRPr lang="en-US" dirty="0" smtClean="0"/>
          </a:p>
          <a:p>
            <a:r>
              <a:rPr lang="en-US" dirty="0" smtClean="0"/>
              <a:t>The more </a:t>
            </a:r>
            <a:r>
              <a:rPr lang="en-US" b="1" dirty="0" smtClean="0"/>
              <a:t>academic vocabulary </a:t>
            </a:r>
            <a:r>
              <a:rPr lang="en-US" dirty="0" smtClean="0"/>
              <a:t>you know, the more likely you are to be successful in school!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Anecdote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short and amusing or interesting story about a real incident or person</a:t>
            </a:r>
          </a:p>
        </p:txBody>
      </p:sp>
    </p:spTree>
    <p:extLst>
      <p:ext uri="{BB962C8B-B14F-4D97-AF65-F5344CB8AC3E}">
        <p14:creationId xmlns:p14="http://schemas.microsoft.com/office/powerpoint/2010/main" val="450590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50790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#2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C8EE6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Literary Devices &amp; Figures of Speech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2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Anthropomorphism</a:t>
            </a:r>
          </a:p>
          <a:p>
            <a:r>
              <a:rPr lang="en-US" dirty="0" smtClean="0"/>
              <a:t>Epithet</a:t>
            </a:r>
          </a:p>
          <a:p>
            <a:r>
              <a:rPr lang="en-US" dirty="0" smtClean="0"/>
              <a:t>Euphemism</a:t>
            </a:r>
          </a:p>
          <a:p>
            <a:r>
              <a:rPr lang="en-US" dirty="0" smtClean="0"/>
              <a:t>Figurative language</a:t>
            </a:r>
          </a:p>
          <a:p>
            <a:r>
              <a:rPr lang="en-US" dirty="0" smtClean="0"/>
              <a:t>Foreshadowing</a:t>
            </a:r>
          </a:p>
        </p:txBody>
      </p:sp>
    </p:spTree>
    <p:extLst>
      <p:ext uri="{BB962C8B-B14F-4D97-AF65-F5344CB8AC3E}">
        <p14:creationId xmlns:p14="http://schemas.microsoft.com/office/powerpoint/2010/main" val="654471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Anthropomorphism</a:t>
            </a:r>
          </a:p>
          <a:p>
            <a:pPr marL="919163" indent="-349250"/>
            <a:r>
              <a:rPr lang="en-US" dirty="0" smtClean="0"/>
              <a:t>Epithet</a:t>
            </a:r>
          </a:p>
          <a:p>
            <a:pPr marL="919163" indent="-349250"/>
            <a:r>
              <a:rPr lang="en-US" dirty="0" smtClean="0"/>
              <a:t>Euphemism</a:t>
            </a:r>
          </a:p>
          <a:p>
            <a:pPr marL="919163" indent="-349250"/>
            <a:r>
              <a:rPr lang="en-US" dirty="0" smtClean="0"/>
              <a:t>Figurative language</a:t>
            </a:r>
          </a:p>
          <a:p>
            <a:pPr marL="919163" indent="-349250"/>
            <a:r>
              <a:rPr lang="en-US" dirty="0" smtClean="0"/>
              <a:t>Foreshadowing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23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Anthropomorphism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the attribution of human characteristics or behavior to a god, animal, or object</a:t>
            </a:r>
          </a:p>
        </p:txBody>
      </p:sp>
    </p:spTree>
    <p:extLst>
      <p:ext uri="{BB962C8B-B14F-4D97-AF65-F5344CB8AC3E}">
        <p14:creationId xmlns:p14="http://schemas.microsoft.com/office/powerpoint/2010/main" val="2876251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Epithet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an adjective or descriptive phrase expressing a quality characteristic of the person or thing mentioned</a:t>
            </a:r>
          </a:p>
        </p:txBody>
      </p:sp>
    </p:spTree>
    <p:extLst>
      <p:ext uri="{BB962C8B-B14F-4D97-AF65-F5344CB8AC3E}">
        <p14:creationId xmlns:p14="http://schemas.microsoft.com/office/powerpoint/2010/main" val="409569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Euphemism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mild or indirect word or expression substituted for one considered to be too harsh or blunt when referring to something unpleasant or embarrassing</a:t>
            </a:r>
          </a:p>
        </p:txBody>
      </p:sp>
    </p:spTree>
    <p:extLst>
      <p:ext uri="{BB962C8B-B14F-4D97-AF65-F5344CB8AC3E}">
        <p14:creationId xmlns:p14="http://schemas.microsoft.com/office/powerpoint/2010/main" val="1799595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dirty="0" smtClean="0"/>
              <a:t>Figurative language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language that uses words or expressions with a meaning that is different from the literal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08514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Foreshadowing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literary device in which a writer gives an advance hint of what is to come later in the story</a:t>
            </a:r>
          </a:p>
        </p:txBody>
      </p:sp>
    </p:spTree>
    <p:extLst>
      <p:ext uri="{BB962C8B-B14F-4D97-AF65-F5344CB8AC3E}">
        <p14:creationId xmlns:p14="http://schemas.microsoft.com/office/powerpoint/2010/main" val="1333606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50790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#3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C8EE6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Literary Devices &amp; Figures of Speech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29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0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Focus on Five at a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learn 25 new academic vocabulary terms during this unit. </a:t>
            </a:r>
          </a:p>
          <a:p>
            <a:endParaRPr lang="en-US" dirty="0"/>
          </a:p>
          <a:p>
            <a:r>
              <a:rPr lang="en-US" dirty="0" smtClean="0"/>
              <a:t>However, we will only focus on five words at a time.</a:t>
            </a:r>
          </a:p>
          <a:p>
            <a:endParaRPr lang="en-US" dirty="0"/>
          </a:p>
          <a:p>
            <a:r>
              <a:rPr lang="en-US" dirty="0" smtClean="0"/>
              <a:t>Each week we will have five new words to learn.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Hubris</a:t>
            </a:r>
          </a:p>
          <a:p>
            <a:r>
              <a:rPr lang="en-US" dirty="0" smtClean="0"/>
              <a:t>Hyperbole</a:t>
            </a:r>
          </a:p>
          <a:p>
            <a:r>
              <a:rPr lang="en-US" dirty="0" smtClean="0"/>
              <a:t>Idiom</a:t>
            </a:r>
          </a:p>
          <a:p>
            <a:r>
              <a:rPr lang="en-US" dirty="0" smtClean="0"/>
              <a:t>Imagery</a:t>
            </a:r>
          </a:p>
          <a:p>
            <a:r>
              <a:rPr lang="en-US" dirty="0" smtClean="0"/>
              <a:t>Metaphor</a:t>
            </a:r>
          </a:p>
        </p:txBody>
      </p:sp>
    </p:spTree>
    <p:extLst>
      <p:ext uri="{BB962C8B-B14F-4D97-AF65-F5344CB8AC3E}">
        <p14:creationId xmlns:p14="http://schemas.microsoft.com/office/powerpoint/2010/main" val="3388307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Hubris</a:t>
            </a:r>
          </a:p>
          <a:p>
            <a:pPr marL="919163" indent="-349250"/>
            <a:r>
              <a:rPr lang="en-US" dirty="0" smtClean="0"/>
              <a:t>Hyperbole</a:t>
            </a:r>
          </a:p>
          <a:p>
            <a:pPr marL="919163" indent="-349250"/>
            <a:r>
              <a:rPr lang="en-US" dirty="0" smtClean="0"/>
              <a:t>Idiom</a:t>
            </a:r>
          </a:p>
          <a:p>
            <a:pPr marL="919163" indent="-349250"/>
            <a:r>
              <a:rPr lang="en-US" dirty="0" smtClean="0"/>
              <a:t>Imagery</a:t>
            </a:r>
          </a:p>
          <a:p>
            <a:pPr marL="919163" indent="-349250"/>
            <a:r>
              <a:rPr lang="en-US" dirty="0" smtClean="0"/>
              <a:t>Metaphor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44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Hubris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 smtClean="0"/>
              <a:t>excessive pride or self-confidence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88205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Hyperbole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exaggerated </a:t>
            </a:r>
            <a:r>
              <a:rPr lang="en-US" sz="5400" dirty="0"/>
              <a:t>statements or claims not meant to be taken literally</a:t>
            </a:r>
          </a:p>
        </p:txBody>
      </p:sp>
    </p:spTree>
    <p:extLst>
      <p:ext uri="{BB962C8B-B14F-4D97-AF65-F5344CB8AC3E}">
        <p14:creationId xmlns:p14="http://schemas.microsoft.com/office/powerpoint/2010/main" val="128148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Idiom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group of words established by usage as having a meaning not deducible from those of the individual words</a:t>
            </a:r>
          </a:p>
        </p:txBody>
      </p:sp>
    </p:spTree>
    <p:extLst>
      <p:ext uri="{BB962C8B-B14F-4D97-AF65-F5344CB8AC3E}">
        <p14:creationId xmlns:p14="http://schemas.microsoft.com/office/powerpoint/2010/main" val="310341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Imagery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visually descriptive or figurative language, especially in a literary work</a:t>
            </a:r>
          </a:p>
        </p:txBody>
      </p:sp>
    </p:spTree>
    <p:extLst>
      <p:ext uri="{BB962C8B-B14F-4D97-AF65-F5344CB8AC3E}">
        <p14:creationId xmlns:p14="http://schemas.microsoft.com/office/powerpoint/2010/main" val="3289540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Metaphor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figure of speech in which a word or phrase is applied to an object or action to which it is not literally applicable</a:t>
            </a:r>
          </a:p>
        </p:txBody>
      </p:sp>
    </p:spTree>
    <p:extLst>
      <p:ext uri="{BB962C8B-B14F-4D97-AF65-F5344CB8AC3E}">
        <p14:creationId xmlns:p14="http://schemas.microsoft.com/office/powerpoint/2010/main" val="1226025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50790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#4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C8EE6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Literary Devices &amp; Figures of Speech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69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Motif</a:t>
            </a:r>
          </a:p>
          <a:p>
            <a:r>
              <a:rPr lang="en-US" dirty="0" smtClean="0"/>
              <a:t>Oxymoron</a:t>
            </a:r>
          </a:p>
          <a:p>
            <a:r>
              <a:rPr lang="en-US" dirty="0" smtClean="0"/>
              <a:t>Paradox</a:t>
            </a:r>
          </a:p>
          <a:p>
            <a:r>
              <a:rPr lang="en-US" dirty="0" smtClean="0"/>
              <a:t>Personification</a:t>
            </a:r>
          </a:p>
          <a:p>
            <a:r>
              <a:rPr lang="en-US" dirty="0" smtClean="0"/>
              <a:t>Pun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57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Motif</a:t>
            </a:r>
          </a:p>
          <a:p>
            <a:pPr marL="919163" indent="-349250"/>
            <a:r>
              <a:rPr lang="en-US" dirty="0" smtClean="0"/>
              <a:t>Oxymoron</a:t>
            </a:r>
          </a:p>
          <a:p>
            <a:pPr marL="919163" indent="-349250"/>
            <a:r>
              <a:rPr lang="en-US" dirty="0" smtClean="0"/>
              <a:t>Paradox</a:t>
            </a:r>
          </a:p>
          <a:p>
            <a:pPr marL="919163" indent="-349250"/>
            <a:r>
              <a:rPr lang="en-US" dirty="0" smtClean="0"/>
              <a:t>Personification</a:t>
            </a:r>
          </a:p>
          <a:p>
            <a:pPr marL="919163" indent="-349250"/>
            <a:r>
              <a:rPr lang="en-US" dirty="0" smtClean="0"/>
              <a:t>Pun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Our Week in Academic Vocabulary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Monday</a:t>
            </a:r>
            <a:r>
              <a:rPr lang="en-US" dirty="0"/>
              <a:t>:</a:t>
            </a:r>
            <a:r>
              <a:rPr lang="en-US" dirty="0" smtClean="0"/>
              <a:t> Introduce the words.</a:t>
            </a:r>
          </a:p>
          <a:p>
            <a:r>
              <a:rPr lang="en-US" b="1" dirty="0" smtClean="0"/>
              <a:t>Tuesday</a:t>
            </a:r>
            <a:r>
              <a:rPr lang="en-US" dirty="0"/>
              <a:t>:</a:t>
            </a:r>
            <a:r>
              <a:rPr lang="en-US" dirty="0" smtClean="0"/>
              <a:t> Draw it out. </a:t>
            </a:r>
          </a:p>
          <a:p>
            <a:r>
              <a:rPr lang="en-US" b="1" dirty="0" smtClean="0"/>
              <a:t>Wednesday</a:t>
            </a:r>
            <a:r>
              <a:rPr lang="en-US" dirty="0"/>
              <a:t>:</a:t>
            </a:r>
            <a:r>
              <a:rPr lang="en-US" dirty="0" smtClean="0"/>
              <a:t> Word Web Wednesday! </a:t>
            </a:r>
          </a:p>
          <a:p>
            <a:r>
              <a:rPr lang="en-US" b="1" dirty="0" smtClean="0"/>
              <a:t>Thursday</a:t>
            </a:r>
            <a:r>
              <a:rPr lang="en-US" dirty="0"/>
              <a:t>:</a:t>
            </a:r>
            <a:r>
              <a:rPr lang="en-US" dirty="0" smtClean="0"/>
              <a:t> Reflect about the words.</a:t>
            </a:r>
          </a:p>
          <a:p>
            <a:r>
              <a:rPr lang="en-US" b="1" dirty="0" smtClean="0"/>
              <a:t>Friday</a:t>
            </a:r>
            <a:r>
              <a:rPr lang="en-US" dirty="0"/>
              <a:t>:</a:t>
            </a:r>
            <a:r>
              <a:rPr lang="en-US" dirty="0" smtClean="0"/>
              <a:t> Quiz time!</a:t>
            </a:r>
          </a:p>
          <a:p>
            <a:r>
              <a:rPr lang="en-US" b="1" dirty="0" smtClean="0"/>
              <a:t>End of the unit</a:t>
            </a:r>
            <a:r>
              <a:rPr lang="en-US" dirty="0" smtClean="0"/>
              <a:t>: We will review </a:t>
            </a:r>
            <a:r>
              <a:rPr lang="en-US" b="1" dirty="0" smtClean="0"/>
              <a:t>ALL 25 </a:t>
            </a:r>
            <a:r>
              <a:rPr lang="en-US" dirty="0" smtClean="0"/>
              <a:t>of the academic words you’ve learned.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73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Motif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distinctive feature or dominant idea in an artistic or literary composition that may contribute to the theme</a:t>
            </a:r>
          </a:p>
        </p:txBody>
      </p:sp>
    </p:spTree>
    <p:extLst>
      <p:ext uri="{BB962C8B-B14F-4D97-AF65-F5344CB8AC3E}">
        <p14:creationId xmlns:p14="http://schemas.microsoft.com/office/powerpoint/2010/main" val="1758561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Oxymoron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figure of speech in which apparently contradictory terms appear in conjunction</a:t>
            </a:r>
          </a:p>
        </p:txBody>
      </p:sp>
    </p:spTree>
    <p:extLst>
      <p:ext uri="{BB962C8B-B14F-4D97-AF65-F5344CB8AC3E}">
        <p14:creationId xmlns:p14="http://schemas.microsoft.com/office/powerpoint/2010/main" val="65938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Paradox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seemingly absurd or self-contradictory statement or proposition that when investigated or explained may prove to be well founded or true</a:t>
            </a:r>
          </a:p>
        </p:txBody>
      </p:sp>
    </p:spTree>
    <p:extLst>
      <p:ext uri="{BB962C8B-B14F-4D97-AF65-F5344CB8AC3E}">
        <p14:creationId xmlns:p14="http://schemas.microsoft.com/office/powerpoint/2010/main" val="1555644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Personification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the attribution of a personal nature or human characteristics to something nonhuman, or the representation of an abstract quality in human form</a:t>
            </a:r>
          </a:p>
        </p:txBody>
      </p:sp>
    </p:spTree>
    <p:extLst>
      <p:ext uri="{BB962C8B-B14F-4D97-AF65-F5344CB8AC3E}">
        <p14:creationId xmlns:p14="http://schemas.microsoft.com/office/powerpoint/2010/main" val="3844441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Pun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joke exploiting the different possible meanings of a word or the fact that there are words that sound alike but have different meanings</a:t>
            </a:r>
          </a:p>
        </p:txBody>
      </p:sp>
    </p:spTree>
    <p:extLst>
      <p:ext uri="{BB962C8B-B14F-4D97-AF65-F5344CB8AC3E}">
        <p14:creationId xmlns:p14="http://schemas.microsoft.com/office/powerpoint/2010/main" val="3010364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50790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#5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C8EE6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Literary Devices &amp; Figures of Speech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4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6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Simile</a:t>
            </a:r>
          </a:p>
          <a:p>
            <a:r>
              <a:rPr lang="en-US" dirty="0" smtClean="0"/>
              <a:t>Situational irony</a:t>
            </a:r>
          </a:p>
          <a:p>
            <a:r>
              <a:rPr lang="en-US" dirty="0" smtClean="0"/>
              <a:t>Suspense</a:t>
            </a:r>
          </a:p>
          <a:p>
            <a:r>
              <a:rPr lang="en-US" dirty="0" smtClean="0"/>
              <a:t>Symbol</a:t>
            </a:r>
          </a:p>
          <a:p>
            <a:r>
              <a:rPr lang="en-US" dirty="0" smtClean="0"/>
              <a:t>Verbal irony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8892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Simile</a:t>
            </a:r>
          </a:p>
          <a:p>
            <a:pPr marL="919163" indent="-349250"/>
            <a:r>
              <a:rPr lang="en-US" dirty="0" smtClean="0"/>
              <a:t>Situational irony</a:t>
            </a:r>
          </a:p>
          <a:p>
            <a:pPr marL="919163" indent="-349250"/>
            <a:r>
              <a:rPr lang="en-US" dirty="0" smtClean="0"/>
              <a:t>Suspense</a:t>
            </a:r>
          </a:p>
          <a:p>
            <a:pPr marL="919163" indent="-349250"/>
            <a:r>
              <a:rPr lang="en-US" dirty="0" smtClean="0"/>
              <a:t>Symbol</a:t>
            </a:r>
          </a:p>
          <a:p>
            <a:pPr marL="919163" indent="-349250"/>
            <a:r>
              <a:rPr lang="en-US" dirty="0" smtClean="0"/>
              <a:t>Verbal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5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Simile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figure of speech that makes a comparison, showing similarities between two different things using the words like or as</a:t>
            </a:r>
          </a:p>
        </p:txBody>
      </p:sp>
    </p:spTree>
    <p:extLst>
      <p:ext uri="{BB962C8B-B14F-4D97-AF65-F5344CB8AC3E}">
        <p14:creationId xmlns:p14="http://schemas.microsoft.com/office/powerpoint/2010/main" val="1609286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Situational irony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irony involving a situation in which actions have an effect that is opposite from what was intended, so that the outcome is contrary to what was expected</a:t>
            </a:r>
          </a:p>
        </p:txBody>
      </p:sp>
    </p:spTree>
    <p:extLst>
      <p:ext uri="{BB962C8B-B14F-4D97-AF65-F5344CB8AC3E}">
        <p14:creationId xmlns:p14="http://schemas.microsoft.com/office/powerpoint/2010/main" val="212175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Mondays, we will take a quick pretest on five new vocabulary words. </a:t>
            </a:r>
          </a:p>
          <a:p>
            <a:r>
              <a:rPr lang="en-US" dirty="0" smtClean="0"/>
              <a:t>Then, we will go over each word. </a:t>
            </a:r>
            <a:endParaRPr lang="en-US" dirty="0"/>
          </a:p>
          <a:p>
            <a:r>
              <a:rPr lang="en-US" dirty="0" smtClean="0"/>
              <a:t>You’ll write the words and their definitions on your weekly handout.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9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Suspense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state or feeling of excited or anxious uncertainty about what may happen</a:t>
            </a:r>
          </a:p>
        </p:txBody>
      </p:sp>
    </p:spTree>
    <p:extLst>
      <p:ext uri="{BB962C8B-B14F-4D97-AF65-F5344CB8AC3E}">
        <p14:creationId xmlns:p14="http://schemas.microsoft.com/office/powerpoint/2010/main" val="188352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Symbol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5400" dirty="0"/>
              <a:t>a thing that represents or stands for something else, especially a material object representing something abstract</a:t>
            </a:r>
          </a:p>
        </p:txBody>
      </p:sp>
    </p:spTree>
    <p:extLst>
      <p:ext uri="{BB962C8B-B14F-4D97-AF65-F5344CB8AC3E}">
        <p14:creationId xmlns:p14="http://schemas.microsoft.com/office/powerpoint/2010/main" val="1768191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Verbal irony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ctr">
              <a:buNone/>
            </a:pPr>
            <a:r>
              <a:rPr lang="en-US" sz="5400" dirty="0"/>
              <a:t>irony in which a person says or writes one thing and means another, or uses words to convey a meaning that is the opposite of the literal meaning</a:t>
            </a:r>
          </a:p>
        </p:txBody>
      </p:sp>
    </p:spTree>
    <p:extLst>
      <p:ext uri="{BB962C8B-B14F-4D97-AF65-F5344CB8AC3E}">
        <p14:creationId xmlns:p14="http://schemas.microsoft.com/office/powerpoint/2010/main" val="272160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Tuesday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Tuesdays, we will take a few minutes to review the words. </a:t>
            </a:r>
          </a:p>
          <a:p>
            <a:r>
              <a:rPr lang="en-US" dirty="0" smtClean="0"/>
              <a:t>During this time, you’ll draw a quick visual representation for each word. </a:t>
            </a:r>
            <a:endParaRPr lang="en-US" dirty="0"/>
          </a:p>
          <a:p>
            <a:r>
              <a:rPr lang="en-US" dirty="0" smtClean="0"/>
              <a:t>The drawings do not need to be perfect. Anything that helps you associate the word to the definition will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Wednesday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Wednesdays, we will take a few minutes to review the words. </a:t>
            </a:r>
          </a:p>
          <a:p>
            <a:r>
              <a:rPr lang="en-US" dirty="0" smtClean="0"/>
              <a:t>During this time, you’ll create a word web for each word. </a:t>
            </a:r>
            <a:endParaRPr lang="en-US" dirty="0"/>
          </a:p>
          <a:p>
            <a:r>
              <a:rPr lang="en-US" dirty="0" smtClean="0"/>
              <a:t>A word web is a graphic representation containing words. You’ll write words that have similar meanings and words that are associated with the vocabulary term on your paper.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1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933" y="642367"/>
            <a:ext cx="7970663" cy="554771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E46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3932" y="642367"/>
            <a:ext cx="797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Lemon/Milk"/>
                <a:cs typeface="Lemon/Milk"/>
              </a:rPr>
              <a:t>Word Web Example</a:t>
            </a:r>
            <a:endParaRPr lang="en-US" sz="3600" dirty="0"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8785" y="3092366"/>
            <a:ext cx="3868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Lemon/Milk light"/>
                <a:cs typeface="Lemon/Milk light"/>
              </a:rPr>
              <a:t>vocabulary</a:t>
            </a:r>
            <a:endParaRPr lang="en-US" sz="4400" dirty="0">
              <a:latin typeface="Lemon/Milk light"/>
              <a:cs typeface="Lemon/Milk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85296" y="2511072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08716" y="3992004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85296" y="4144404"/>
            <a:ext cx="583932" cy="4388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167845" y="2562169"/>
            <a:ext cx="510939" cy="5009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7262" y="4803155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words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3401" y="445918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terms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7262" y="212330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538" y="2119459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language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125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Thursday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Thursdays, we will take a few minutes to review the words. </a:t>
            </a:r>
          </a:p>
          <a:p>
            <a:r>
              <a:rPr lang="en-US" dirty="0" smtClean="0"/>
              <a:t>During this time, you’ll look over all of the work from the week and write a brief reflection about what you learned. </a:t>
            </a:r>
            <a:endParaRPr lang="en-US" dirty="0"/>
          </a:p>
          <a:p>
            <a:r>
              <a:rPr lang="en-US" dirty="0" smtClean="0"/>
              <a:t>Your reflection should be at least three sentences long and contain some of the vocabulary 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0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5384</TotalTime>
  <Words>1211</Words>
  <Application>Microsoft Macintosh PowerPoint</Application>
  <PresentationFormat>On-screen Show (4:3)</PresentationFormat>
  <Paragraphs>182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About Academic Vocabulary</vt:lpstr>
      <vt:lpstr>Focus on Five at a Time</vt:lpstr>
      <vt:lpstr>Our Week in Academic Vocabulary</vt:lpstr>
      <vt:lpstr>Monday</vt:lpstr>
      <vt:lpstr>Tuesday</vt:lpstr>
      <vt:lpstr>Wednesday</vt:lpstr>
      <vt:lpstr>PowerPoint Presentation</vt:lpstr>
      <vt:lpstr>Thursday</vt:lpstr>
      <vt:lpstr>Reflect/Journal</vt:lpstr>
      <vt:lpstr>Friday</vt:lpstr>
      <vt:lpstr>PowerPoint Presentation</vt:lpstr>
      <vt:lpstr>PowerPoint Presentation</vt:lpstr>
      <vt:lpstr>Week #1 Words</vt:lpstr>
      <vt:lpstr>Week #1 Pretest</vt:lpstr>
      <vt:lpstr>Allegory</vt:lpstr>
      <vt:lpstr>Alliteration</vt:lpstr>
      <vt:lpstr>Allusion</vt:lpstr>
      <vt:lpstr>Analogy</vt:lpstr>
      <vt:lpstr>Anecdote</vt:lpstr>
      <vt:lpstr>PowerPoint Presentation</vt:lpstr>
      <vt:lpstr>Week #2 Words</vt:lpstr>
      <vt:lpstr>Week #2 Pretest</vt:lpstr>
      <vt:lpstr>Anthropomorphism</vt:lpstr>
      <vt:lpstr>Epithet</vt:lpstr>
      <vt:lpstr>Euphemism</vt:lpstr>
      <vt:lpstr>Figurative language</vt:lpstr>
      <vt:lpstr>Foreshadowing</vt:lpstr>
      <vt:lpstr>PowerPoint Presentation</vt:lpstr>
      <vt:lpstr>Week #3 Words</vt:lpstr>
      <vt:lpstr>Week #3 Pretest</vt:lpstr>
      <vt:lpstr>Hubris</vt:lpstr>
      <vt:lpstr>Hyperbole</vt:lpstr>
      <vt:lpstr>Idiom</vt:lpstr>
      <vt:lpstr>Imagery</vt:lpstr>
      <vt:lpstr>Metaphor</vt:lpstr>
      <vt:lpstr>PowerPoint Presentation</vt:lpstr>
      <vt:lpstr>Week #4 Words</vt:lpstr>
      <vt:lpstr>Week #4 Pretest</vt:lpstr>
      <vt:lpstr>Motif</vt:lpstr>
      <vt:lpstr>Oxymoron</vt:lpstr>
      <vt:lpstr>Paradox</vt:lpstr>
      <vt:lpstr>Personification</vt:lpstr>
      <vt:lpstr>Pun</vt:lpstr>
      <vt:lpstr>PowerPoint Presentation</vt:lpstr>
      <vt:lpstr>Week #5 Words</vt:lpstr>
      <vt:lpstr>Week #5 Pretest</vt:lpstr>
      <vt:lpstr>Simile</vt:lpstr>
      <vt:lpstr>Situational irony</vt:lpstr>
      <vt:lpstr>Suspense</vt:lpstr>
      <vt:lpstr>Symbol</vt:lpstr>
      <vt:lpstr>Verbal irony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Schneider</dc:creator>
  <cp:lastModifiedBy>Christina Schneider</cp:lastModifiedBy>
  <cp:revision>44</cp:revision>
  <dcterms:created xsi:type="dcterms:W3CDTF">2020-08-22T21:23:51Z</dcterms:created>
  <dcterms:modified xsi:type="dcterms:W3CDTF">2020-09-12T19:30:49Z</dcterms:modified>
</cp:coreProperties>
</file>